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raw data into actionable business insights using Python, SQL, and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321951"/>
            <a:ext cx="1275874" cy="426244"/>
          </a:xfrm>
          <a:prstGeom prst="roundRect">
            <a:avLst>
              <a:gd name="adj" fmla="val 17880"/>
            </a:avLst>
          </a:prstGeom>
          <a:solidFill>
            <a:srgbClr val="B88E23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389936"/>
            <a:ext cx="10036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NEXT STEPS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38920"/>
            <a:ext cx="6740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Scope &amp; Impact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11467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Completed Achievements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050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End-to-end analytics workflow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552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customer segmentation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603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decision support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1025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visualization dashboards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114675"/>
            <a:ext cx="3212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56321" y="369581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Predictive modeling for spending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50092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ML-based customer clustering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30602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KPIs development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57482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dashboard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714738"/>
            <a:ext cx="1304925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782723"/>
            <a:ext cx="10327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231708"/>
            <a:ext cx="6501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Business Problem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280648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B88E23"/>
          </a:solidFill>
          <a:ln w="7620">
            <a:solidFill>
              <a:srgbClr val="9E740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Performance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00550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Need insights to improve revenue and conversion rates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28064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B88E23"/>
          </a:solidFill>
          <a:ln w="7620">
            <a:solidFill>
              <a:srgbClr val="9E740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782" y="3515082"/>
            <a:ext cx="2894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Targeting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782" y="400550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high-value segments for marketing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9255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B88E23"/>
          </a:solidFill>
          <a:ln w="7620">
            <a:solidFill>
              <a:srgbClr val="9E740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426988"/>
            <a:ext cx="3430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Inventory Management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591740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stock based on purchase patterns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491496"/>
            <a:ext cx="102643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423898" y="1567101"/>
            <a:ext cx="7390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0237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299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Data Points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880604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(Age, Gender)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685705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(Category, Item, Amount)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490805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 info (Payment Method, Location)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295906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behavior patterns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153656" y="3441144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153656" y="4472940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Columns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153656" y="5054084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Essential data fields analyzed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446615"/>
            <a:ext cx="2313980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56901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514600"/>
            <a:ext cx="176962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TECHNOLOGY STACK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963585"/>
            <a:ext cx="6226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012525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7720" y="4203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757720" y="4694277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Pandas, NumPy, Matplotlib, Seaborn for data processing and visualization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4012525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99823" y="4203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199823" y="4694277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 for structured queries and data analysis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4012525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41925" y="4203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641925" y="4694277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dashboards and business intelligence reporting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3298" y="528995"/>
            <a:ext cx="921306" cy="376714"/>
          </a:xfrm>
          <a:prstGeom prst="roundRect">
            <a:avLst>
              <a:gd name="adj" fmla="val 17159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96290" y="594241"/>
            <a:ext cx="675323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3298" y="982623"/>
            <a:ext cx="4809411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73298" y="1872139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3298" y="2176105"/>
            <a:ext cx="779740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673298" y="2317909"/>
            <a:ext cx="245614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Remove Null Values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3298" y="2733913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Cleaned dataset by eliminating missing data points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3298" y="3378160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3298" y="3682127"/>
            <a:ext cx="779740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673298" y="3823930"/>
            <a:ext cx="265807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Standardize Columns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73298" y="4239935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Unified naming conventions for consistency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73298" y="4884182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3298" y="5188148"/>
            <a:ext cx="779740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673298" y="5329952"/>
            <a:ext cx="250638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73298" y="5745956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and purchase_frequency_days columns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3298" y="6390203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73298" y="6694170"/>
            <a:ext cx="779740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0" name="Text 17"/>
          <p:cNvSpPr/>
          <p:nvPr/>
        </p:nvSpPr>
        <p:spPr>
          <a:xfrm>
            <a:off x="673298" y="6835973"/>
            <a:ext cx="2555796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73298" y="7251978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70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59963" y="2875597"/>
            <a:ext cx="886539" cy="354449"/>
          </a:xfrm>
          <a:prstGeom prst="roundRect">
            <a:avLst>
              <a:gd name="adj" fmla="val 17875"/>
            </a:avLst>
          </a:prstGeom>
          <a:solidFill>
            <a:srgbClr val="B88E23"/>
          </a:solidFill>
          <a:ln/>
        </p:spPr>
      </p:sp>
      <p:sp>
        <p:nvSpPr>
          <p:cNvPr id="4" name="Text 1"/>
          <p:cNvSpPr/>
          <p:nvPr/>
        </p:nvSpPr>
        <p:spPr>
          <a:xfrm>
            <a:off x="773073" y="2932152"/>
            <a:ext cx="66032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59963" y="3305413"/>
            <a:ext cx="8449389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Insights: Revenue &amp; Spending</a:t>
            </a:r>
            <a:endParaRPr lang="en-US" sz="3700" dirty="0"/>
          </a:p>
        </p:txBody>
      </p:sp>
      <p:sp>
        <p:nvSpPr>
          <p:cNvPr id="6" name="Shape 3"/>
          <p:cNvSpPr/>
          <p:nvPr/>
        </p:nvSpPr>
        <p:spPr>
          <a:xfrm>
            <a:off x="659963" y="4460081"/>
            <a:ext cx="6560939" cy="1392198"/>
          </a:xfrm>
          <a:prstGeom prst="roundRect">
            <a:avLst>
              <a:gd name="adj" fmla="val 7882"/>
            </a:avLst>
          </a:prstGeom>
          <a:solidFill>
            <a:srgbClr val="FFFDFA"/>
          </a:solidFill>
          <a:ln/>
        </p:spPr>
      </p:sp>
      <p:sp>
        <p:nvSpPr>
          <p:cNvPr id="7" name="Shape 4"/>
          <p:cNvSpPr/>
          <p:nvPr/>
        </p:nvSpPr>
        <p:spPr>
          <a:xfrm>
            <a:off x="659963" y="4437221"/>
            <a:ext cx="6560939" cy="91440"/>
          </a:xfrm>
          <a:prstGeom prst="roundRect">
            <a:avLst>
              <a:gd name="adj" fmla="val 86613"/>
            </a:avLst>
          </a:prstGeom>
          <a:solidFill>
            <a:srgbClr val="B88E23"/>
          </a:solidFill>
          <a:ln/>
        </p:spPr>
      </p:sp>
      <p:sp>
        <p:nvSpPr>
          <p:cNvPr id="8" name="Shape 5"/>
          <p:cNvSpPr/>
          <p:nvPr/>
        </p:nvSpPr>
        <p:spPr>
          <a:xfrm>
            <a:off x="3657540" y="4177308"/>
            <a:ext cx="565666" cy="565666"/>
          </a:xfrm>
          <a:prstGeom prst="roundRect">
            <a:avLst>
              <a:gd name="adj" fmla="val 161650"/>
            </a:avLst>
          </a:prstGeom>
          <a:solidFill>
            <a:srgbClr val="B88E23"/>
          </a:solidFill>
          <a:ln/>
        </p:spPr>
      </p:sp>
      <p:sp>
        <p:nvSpPr>
          <p:cNvPr id="9" name="Text 6"/>
          <p:cNvSpPr/>
          <p:nvPr/>
        </p:nvSpPr>
        <p:spPr>
          <a:xfrm>
            <a:off x="3827205" y="4318754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71299" y="4931450"/>
            <a:ext cx="23822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71299" y="5339239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Compared total revenue: Male vs Female customers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409378" y="4460081"/>
            <a:ext cx="6561058" cy="1392198"/>
          </a:xfrm>
          <a:prstGeom prst="roundRect">
            <a:avLst>
              <a:gd name="adj" fmla="val 7882"/>
            </a:avLst>
          </a:prstGeom>
          <a:solidFill>
            <a:srgbClr val="FFFDFA"/>
          </a:solidFill>
          <a:ln/>
        </p:spPr>
      </p:sp>
      <p:sp>
        <p:nvSpPr>
          <p:cNvPr id="13" name="Shape 10"/>
          <p:cNvSpPr/>
          <p:nvPr/>
        </p:nvSpPr>
        <p:spPr>
          <a:xfrm>
            <a:off x="7409378" y="4437221"/>
            <a:ext cx="6561058" cy="91440"/>
          </a:xfrm>
          <a:prstGeom prst="roundRect">
            <a:avLst>
              <a:gd name="adj" fmla="val 86613"/>
            </a:avLst>
          </a:prstGeom>
          <a:solidFill>
            <a:srgbClr val="B88E23"/>
          </a:solidFill>
          <a:ln/>
        </p:spPr>
      </p:sp>
      <p:sp>
        <p:nvSpPr>
          <p:cNvPr id="14" name="Shape 11"/>
          <p:cNvSpPr/>
          <p:nvPr/>
        </p:nvSpPr>
        <p:spPr>
          <a:xfrm>
            <a:off x="10407075" y="4177308"/>
            <a:ext cx="565666" cy="565666"/>
          </a:xfrm>
          <a:prstGeom prst="roundRect">
            <a:avLst>
              <a:gd name="adj" fmla="val 161650"/>
            </a:avLst>
          </a:prstGeom>
          <a:solidFill>
            <a:srgbClr val="B88E23"/>
          </a:solidFill>
          <a:ln/>
        </p:spPr>
      </p:sp>
      <p:sp>
        <p:nvSpPr>
          <p:cNvPr id="15" name="Text 12"/>
          <p:cNvSpPr/>
          <p:nvPr/>
        </p:nvSpPr>
        <p:spPr>
          <a:xfrm>
            <a:off x="10576739" y="4318754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20714" y="4931450"/>
            <a:ext cx="373570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7620714" y="5339239"/>
            <a:ext cx="61383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but spending above average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59963" y="6323528"/>
            <a:ext cx="6560939" cy="1392198"/>
          </a:xfrm>
          <a:prstGeom prst="roundRect">
            <a:avLst>
              <a:gd name="adj" fmla="val 7882"/>
            </a:avLst>
          </a:prstGeom>
          <a:solidFill>
            <a:srgbClr val="FFFDFA"/>
          </a:solidFill>
          <a:ln/>
        </p:spPr>
      </p:sp>
      <p:sp>
        <p:nvSpPr>
          <p:cNvPr id="19" name="Shape 16"/>
          <p:cNvSpPr/>
          <p:nvPr/>
        </p:nvSpPr>
        <p:spPr>
          <a:xfrm>
            <a:off x="659963" y="6300668"/>
            <a:ext cx="6560939" cy="91440"/>
          </a:xfrm>
          <a:prstGeom prst="roundRect">
            <a:avLst>
              <a:gd name="adj" fmla="val 86613"/>
            </a:avLst>
          </a:prstGeom>
          <a:solidFill>
            <a:srgbClr val="B88E23"/>
          </a:solidFill>
          <a:ln/>
        </p:spPr>
      </p:sp>
      <p:sp>
        <p:nvSpPr>
          <p:cNvPr id="20" name="Shape 17"/>
          <p:cNvSpPr/>
          <p:nvPr/>
        </p:nvSpPr>
        <p:spPr>
          <a:xfrm>
            <a:off x="3657540" y="6040755"/>
            <a:ext cx="565666" cy="565666"/>
          </a:xfrm>
          <a:prstGeom prst="roundRect">
            <a:avLst>
              <a:gd name="adj" fmla="val 161650"/>
            </a:avLst>
          </a:prstGeom>
          <a:solidFill>
            <a:srgbClr val="B88E23"/>
          </a:solidFill>
          <a:ln/>
        </p:spPr>
      </p:sp>
      <p:sp>
        <p:nvSpPr>
          <p:cNvPr id="21" name="Text 18"/>
          <p:cNvSpPr/>
          <p:nvPr/>
        </p:nvSpPr>
        <p:spPr>
          <a:xfrm>
            <a:off x="3827205" y="6182201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71299" y="6794897"/>
            <a:ext cx="302906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871299" y="7202686"/>
            <a:ext cx="613826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highest-rated items across categories</a:t>
            </a:r>
            <a:endParaRPr lang="en-US" sz="1450" dirty="0"/>
          </a:p>
        </p:txBody>
      </p:sp>
      <p:sp>
        <p:nvSpPr>
          <p:cNvPr id="24" name="Shape 21"/>
          <p:cNvSpPr/>
          <p:nvPr/>
        </p:nvSpPr>
        <p:spPr>
          <a:xfrm>
            <a:off x="7409378" y="6323528"/>
            <a:ext cx="6561058" cy="1392198"/>
          </a:xfrm>
          <a:prstGeom prst="roundRect">
            <a:avLst>
              <a:gd name="adj" fmla="val 7882"/>
            </a:avLst>
          </a:prstGeom>
          <a:solidFill>
            <a:srgbClr val="FFFDFA"/>
          </a:solidFill>
          <a:ln/>
        </p:spPr>
      </p:sp>
      <p:sp>
        <p:nvSpPr>
          <p:cNvPr id="25" name="Shape 22"/>
          <p:cNvSpPr/>
          <p:nvPr/>
        </p:nvSpPr>
        <p:spPr>
          <a:xfrm>
            <a:off x="7409378" y="6300668"/>
            <a:ext cx="6561058" cy="91440"/>
          </a:xfrm>
          <a:prstGeom prst="roundRect">
            <a:avLst>
              <a:gd name="adj" fmla="val 86613"/>
            </a:avLst>
          </a:prstGeom>
          <a:solidFill>
            <a:srgbClr val="B88E23"/>
          </a:solidFill>
          <a:ln/>
        </p:spPr>
      </p:sp>
      <p:sp>
        <p:nvSpPr>
          <p:cNvPr id="26" name="Shape 23"/>
          <p:cNvSpPr/>
          <p:nvPr/>
        </p:nvSpPr>
        <p:spPr>
          <a:xfrm>
            <a:off x="10407075" y="6040755"/>
            <a:ext cx="565666" cy="565666"/>
          </a:xfrm>
          <a:prstGeom prst="roundRect">
            <a:avLst>
              <a:gd name="adj" fmla="val 161650"/>
            </a:avLst>
          </a:prstGeom>
          <a:solidFill>
            <a:srgbClr val="B88E23"/>
          </a:solidFill>
          <a:ln/>
        </p:spPr>
      </p:sp>
      <p:sp>
        <p:nvSpPr>
          <p:cNvPr id="27" name="Text 24"/>
          <p:cNvSpPr/>
          <p:nvPr/>
        </p:nvSpPr>
        <p:spPr>
          <a:xfrm>
            <a:off x="10576739" y="6182201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7620714" y="6794897"/>
            <a:ext cx="235708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Analysis</a:t>
            </a:r>
            <a:endParaRPr lang="en-US" sz="1850" dirty="0"/>
          </a:p>
        </p:txBody>
      </p:sp>
      <p:sp>
        <p:nvSpPr>
          <p:cNvPr id="29" name="Text 26"/>
          <p:cNvSpPr/>
          <p:nvPr/>
        </p:nvSpPr>
        <p:spPr>
          <a:xfrm>
            <a:off x="7620714" y="7202686"/>
            <a:ext cx="613838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 vs Express: average purchase comparison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289" y="501968"/>
            <a:ext cx="7487126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 Results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25289" y="1551623"/>
            <a:ext cx="3710464" cy="1870234"/>
          </a:xfrm>
          <a:prstGeom prst="roundRect">
            <a:avLst>
              <a:gd name="adj" fmla="val 4100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5432" y="1741765"/>
            <a:ext cx="547688" cy="547688"/>
          </a:xfrm>
          <a:prstGeom prst="roundRect">
            <a:avLst>
              <a:gd name="adj" fmla="val 1669396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046" y="1892260"/>
            <a:ext cx="246459" cy="2464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15432" y="2471976"/>
            <a:ext cx="228207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5432" y="2939772"/>
            <a:ext cx="333017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First-time buyers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125289" y="3604379"/>
            <a:ext cx="3710464" cy="1870234"/>
          </a:xfrm>
          <a:prstGeom prst="roundRect">
            <a:avLst>
              <a:gd name="adj" fmla="val 4100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15432" y="3794522"/>
            <a:ext cx="547688" cy="547688"/>
          </a:xfrm>
          <a:prstGeom prst="roundRect">
            <a:avLst>
              <a:gd name="adj" fmla="val 1669396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6046" y="3945017"/>
            <a:ext cx="246459" cy="2464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15432" y="4524732"/>
            <a:ext cx="228207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6315432" y="4992529"/>
            <a:ext cx="333017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2-5 purchases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125289" y="5657136"/>
            <a:ext cx="3710464" cy="1870234"/>
          </a:xfrm>
          <a:prstGeom prst="roundRect">
            <a:avLst>
              <a:gd name="adj" fmla="val 4100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15432" y="5847278"/>
            <a:ext cx="547688" cy="547688"/>
          </a:xfrm>
          <a:prstGeom prst="roundRect">
            <a:avLst>
              <a:gd name="adj" fmla="val 1669396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046" y="5997773"/>
            <a:ext cx="246459" cy="24645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15432" y="6577489"/>
            <a:ext cx="228207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6315432" y="7045285"/>
            <a:ext cx="333017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5+ purchases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10288667" y="1528763"/>
            <a:ext cx="228207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10288667" y="1996559"/>
            <a:ext cx="3710464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buyers with &gt;5 purchases show significantly higher subscription rates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10288667" y="2785824"/>
            <a:ext cx="3710464" cy="1359456"/>
          </a:xfrm>
          <a:prstGeom prst="roundRect">
            <a:avLst>
              <a:gd name="adj" fmla="val 5640"/>
            </a:avLst>
          </a:prstGeom>
          <a:solidFill>
            <a:srgbClr val="F3E4BF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190" y="3059906"/>
            <a:ext cx="228124" cy="18252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881836" y="3013948"/>
            <a:ext cx="2934772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generate higher average revenue and purchase frequency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097875"/>
            <a:ext cx="1330523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165860"/>
            <a:ext cx="10583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6148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Interactive Dashboard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37256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visualization of customer behavior patterns and business metrics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47401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6620351" y="4353520"/>
            <a:ext cx="333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280190" y="528197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620351" y="5161478"/>
            <a:ext cx="4848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Category-wise Sales Performance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280190" y="608992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6620351" y="5969437"/>
            <a:ext cx="4203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Distribution Analysis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280190" y="689788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620351" y="6777395"/>
            <a:ext cx="4295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Payment Method Preferences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52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55650" y="525899"/>
            <a:ext cx="1207294" cy="374571"/>
          </a:xfrm>
          <a:prstGeom prst="roundRect">
            <a:avLst>
              <a:gd name="adj" fmla="val 17154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77928" y="590788"/>
            <a:ext cx="96273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55650" y="976908"/>
            <a:ext cx="5038130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Discoveries</a:t>
            </a:r>
            <a:endParaRPr lang="en-US" sz="3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650" y="1861185"/>
            <a:ext cx="956072" cy="11474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02937" y="2052399"/>
            <a:ext cx="27383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Middle-Aged Revenue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302937" y="2465903"/>
            <a:ext cx="665821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contribution from 35-50 age group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50" y="3008590"/>
            <a:ext cx="956072" cy="11474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02937" y="3199805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Categories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302937" y="3613309"/>
            <a:ext cx="665821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 &amp; accessories lead sales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50" y="4155996"/>
            <a:ext cx="956072" cy="11474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02937" y="4347210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Payment Trends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302937" y="4760714"/>
            <a:ext cx="665821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Digital methods most preferred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650" y="5303401"/>
            <a:ext cx="956072" cy="114740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02937" y="5494615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Patterns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7302937" y="5908119"/>
            <a:ext cx="665821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Distinct behavior by gender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442472" y="6880860"/>
            <a:ext cx="7518678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insights enable improved customer segmentation, better inventory planning, and enhanced marketing strategies</a:t>
            </a:r>
            <a:endParaRPr lang="en-US" sz="1500" dirty="0"/>
          </a:p>
        </p:txBody>
      </p:sp>
      <p:sp>
        <p:nvSpPr>
          <p:cNvPr id="19" name="Shape 12"/>
          <p:cNvSpPr/>
          <p:nvPr/>
        </p:nvSpPr>
        <p:spPr>
          <a:xfrm>
            <a:off x="6155650" y="6665833"/>
            <a:ext cx="22860" cy="1041797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2026-01-05T15:17:41Z</dcterms:created>
  <dcterms:modified xsi:type="dcterms:W3CDTF">2026-01-05T15:17:41Z</dcterms:modified>
</cp:coreProperties>
</file>